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4"/>
  </p:sldMasterIdLst>
  <p:notesMasterIdLst>
    <p:notesMasterId r:id="rId7"/>
  </p:notesMasterIdLst>
  <p:sldIdLst>
    <p:sldId id="259" r:id="rId5"/>
    <p:sldId id="260" r:id="rId6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7C80"/>
    <a:srgbClr val="FF9999"/>
    <a:srgbClr val="F4F4F4"/>
    <a:srgbClr val="E6D6C3"/>
    <a:srgbClr val="EAE0DE"/>
    <a:srgbClr val="732303"/>
    <a:srgbClr val="5A1B02"/>
    <a:srgbClr val="FFEDC9"/>
    <a:srgbClr val="8E5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8E379F-28DA-4951-8AAE-EFAE08AD7B52}" v="2" dt="2023-06-22T05:17:43.7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3072" y="84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0791" tIns="45395" rIns="90791" bIns="4539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0791" tIns="45395" rIns="90791" bIns="45395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91" tIns="45395" rIns="90791" bIns="4539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91" tIns="45395" rIns="90791" bIns="4539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0" cy="495028"/>
          </a:xfrm>
          <a:prstGeom prst="rect">
            <a:avLst/>
          </a:prstGeom>
        </p:spPr>
        <p:txBody>
          <a:bodyPr vert="horz" lIns="90791" tIns="45395" rIns="90791" bIns="4539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7"/>
            <a:ext cx="2918830" cy="495028"/>
          </a:xfrm>
          <a:prstGeom prst="rect">
            <a:avLst/>
          </a:prstGeom>
        </p:spPr>
        <p:txBody>
          <a:bodyPr vert="horz" lIns="90791" tIns="45395" rIns="90791" bIns="45395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7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7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9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8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4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1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6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9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2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0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3" descr="C:\Users\TSUKAMOTO\Desktop\アスクル\セミナー\セミナー②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681"/>
          <a:stretch/>
        </p:blipFill>
        <p:spPr bwMode="auto">
          <a:xfrm>
            <a:off x="-1" y="8909317"/>
            <a:ext cx="7775575" cy="1998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3" descr="C:\Users\TSUKAMOTO\Desktop\アスクル\セミナー\セミナー②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676"/>
          <a:stretch/>
        </p:blipFill>
        <p:spPr bwMode="auto">
          <a:xfrm>
            <a:off x="0" y="0"/>
            <a:ext cx="7775575" cy="36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1431915" y="492274"/>
            <a:ext cx="44935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>
                <a:solidFill>
                  <a:schemeClr val="accent5">
                    <a:lumMod val="50000"/>
                  </a:schemeClr>
                </a:solidFill>
                <a:latin typeface="小塚ゴシック Pro B" pitchFamily="34" charset="-128"/>
                <a:ea typeface="小塚ゴシック Pro B" pitchFamily="34" charset="-128"/>
              </a:rPr>
              <a:t>小規模事業者持続化補助金対応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257057" y="786516"/>
            <a:ext cx="8169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ja-JP" altLang="en-US" sz="2000" b="1" dirty="0">
              <a:solidFill>
                <a:schemeClr val="accent5">
                  <a:lumMod val="50000"/>
                </a:schemeClr>
              </a:solidFill>
              <a:latin typeface="小塚ゴシック Pro B" pitchFamily="34" charset="-128"/>
              <a:ea typeface="小塚ゴシック Pro B" pitchFamily="34" charset="-128"/>
            </a:endParaRPr>
          </a:p>
          <a:p>
            <a:pPr algn="ctr"/>
            <a:r>
              <a:rPr lang="ja-JP" altLang="en-US" sz="2000" b="1" dirty="0">
                <a:solidFill>
                  <a:schemeClr val="accent5">
                    <a:lumMod val="50000"/>
                  </a:schemeClr>
                </a:solidFill>
                <a:latin typeface="小塚ゴシック Pro B" pitchFamily="34" charset="-128"/>
                <a:ea typeface="小塚ゴシック Pro B" pitchFamily="34" charset="-128"/>
              </a:rPr>
              <a:t>無料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016764" y="957169"/>
            <a:ext cx="48013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accent5">
                    <a:lumMod val="50000"/>
                  </a:schemeClr>
                </a:solidFill>
                <a:latin typeface="小塚ゴシック Pro B" pitchFamily="34" charset="-128"/>
                <a:ea typeface="小塚ゴシック Pro B" pitchFamily="34" charset="-128"/>
              </a:rPr>
              <a:t>事業計画策定セミナー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656684" y="1615897"/>
            <a:ext cx="4031873" cy="4010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chemeClr val="accent5">
                    <a:lumMod val="50000"/>
                  </a:schemeClr>
                </a:solidFill>
                <a:latin typeface="小塚ゴシック Pro B" pitchFamily="34" charset="-128"/>
                <a:ea typeface="小塚ゴシック Pro B" pitchFamily="34" charset="-128"/>
              </a:rPr>
              <a:t>こんなお悩みにお答えします！！</a:t>
            </a:r>
          </a:p>
        </p:txBody>
      </p:sp>
      <p:pic>
        <p:nvPicPr>
          <p:cNvPr id="1032" name="Picture 8" descr="C:\Users\TSUKAMOTO\Desktop\アスクル\セミナー\白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45" y="2174504"/>
            <a:ext cx="21336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TSUKAMOTO\Desktop\アスクル\セミナー\青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145" y="3772713"/>
            <a:ext cx="21209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557191" y="2472341"/>
            <a:ext cx="22896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accent5">
                    <a:lumMod val="75000"/>
                  </a:schemeClr>
                </a:solidFill>
                <a:latin typeface="小塚ゴシック Pro B" pitchFamily="34" charset="-128"/>
                <a:ea typeface="小塚ゴシック Pro B" pitchFamily="34" charset="-128"/>
              </a:rPr>
              <a:t>販売用チラシの</a:t>
            </a:r>
            <a:endParaRPr lang="en-US" altLang="ja-JP" sz="1600" b="1" dirty="0">
              <a:solidFill>
                <a:schemeClr val="accent5">
                  <a:lumMod val="75000"/>
                </a:schemeClr>
              </a:solidFill>
              <a:latin typeface="小塚ゴシック Pro B" pitchFamily="34" charset="-128"/>
              <a:ea typeface="小塚ゴシック Pro B" pitchFamily="34" charset="-128"/>
            </a:endParaRPr>
          </a:p>
          <a:p>
            <a:pPr algn="ctr"/>
            <a:r>
              <a:rPr lang="ja-JP" altLang="en-US" sz="1600" b="1" dirty="0">
                <a:solidFill>
                  <a:schemeClr val="accent5">
                    <a:lumMod val="75000"/>
                  </a:schemeClr>
                </a:solidFill>
                <a:latin typeface="小塚ゴシック Pro B" pitchFamily="34" charset="-128"/>
                <a:ea typeface="小塚ゴシック Pro B" pitchFamily="34" charset="-128"/>
              </a:rPr>
              <a:t>作成、配布</a:t>
            </a:r>
            <a:endParaRPr lang="en-US" altLang="ja-JP" sz="1600" b="1" dirty="0">
              <a:solidFill>
                <a:schemeClr val="accent5">
                  <a:lumMod val="75000"/>
                </a:schemeClr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pic>
        <p:nvPicPr>
          <p:cNvPr id="20" name="Picture 9" descr="C:\Users\TSUKAMOTO\Desktop\アスクル\セミナー\青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334" y="3794864"/>
            <a:ext cx="21209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9" descr="C:\Users\TSUKAMOTO\Desktop\アスクル\セミナー\青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829" y="2163588"/>
            <a:ext cx="21209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8" descr="C:\Users\TSUKAMOTO\Desktop\アスクル\セミナー\白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829" y="3800674"/>
            <a:ext cx="21336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8" descr="C:\Users\TSUKAMOTO\Desktop\アスクル\セミナー\白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761" y="2162681"/>
            <a:ext cx="21336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正方形/長方形 8"/>
          <p:cNvSpPr/>
          <p:nvPr/>
        </p:nvSpPr>
        <p:spPr>
          <a:xfrm>
            <a:off x="2724876" y="2437280"/>
            <a:ext cx="220526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販促用</a:t>
            </a:r>
            <a:r>
              <a:rPr lang="en-US" altLang="ja-JP" sz="16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PR</a:t>
            </a:r>
          </a:p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（メディア、</a:t>
            </a:r>
            <a:r>
              <a:rPr lang="en-US" altLang="ja-JP" sz="16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web</a:t>
            </a:r>
          </a:p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サイト広告</a:t>
            </a:r>
            <a:r>
              <a:rPr lang="en-US" altLang="ja-JP" sz="16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)</a:t>
            </a:r>
          </a:p>
          <a:p>
            <a:pPr algn="ctr"/>
            <a:endParaRPr lang="ja-JP" altLang="en-US" sz="1600" b="1" dirty="0">
              <a:solidFill>
                <a:schemeClr val="bg1"/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111334" y="2555595"/>
            <a:ext cx="21070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accent5">
                    <a:lumMod val="75000"/>
                  </a:schemeClr>
                </a:solidFill>
                <a:latin typeface="小塚ゴシック Pro B" pitchFamily="34" charset="-128"/>
                <a:ea typeface="小塚ゴシック Pro B" pitchFamily="34" charset="-128"/>
              </a:rPr>
              <a:t>商談会・</a:t>
            </a:r>
            <a:endParaRPr lang="en-US" altLang="ja-JP" sz="1600" b="1" dirty="0">
              <a:solidFill>
                <a:schemeClr val="accent5">
                  <a:lumMod val="75000"/>
                </a:schemeClr>
              </a:solidFill>
              <a:latin typeface="小塚ゴシック Pro B" pitchFamily="34" charset="-128"/>
              <a:ea typeface="小塚ゴシック Pro B" pitchFamily="34" charset="-128"/>
            </a:endParaRPr>
          </a:p>
          <a:p>
            <a:pPr algn="ctr"/>
            <a:r>
              <a:rPr lang="ja-JP" altLang="en-US" sz="1600" b="1" dirty="0">
                <a:solidFill>
                  <a:schemeClr val="accent5">
                    <a:lumMod val="75000"/>
                  </a:schemeClr>
                </a:solidFill>
                <a:latin typeface="小塚ゴシック Pro B" pitchFamily="34" charset="-128"/>
                <a:ea typeface="小塚ゴシック Pro B" pitchFamily="34" charset="-128"/>
              </a:rPr>
              <a:t>見本市への出店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511865" y="4106270"/>
            <a:ext cx="22896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店舗改装</a:t>
            </a:r>
            <a:endParaRPr lang="en-US" altLang="ja-JP" sz="1600" b="1" dirty="0">
              <a:solidFill>
                <a:schemeClr val="bg1"/>
              </a:solidFill>
              <a:latin typeface="小塚ゴシック Pro B" pitchFamily="34" charset="-128"/>
              <a:ea typeface="小塚ゴシック Pro B" pitchFamily="34" charset="-128"/>
            </a:endParaRPr>
          </a:p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（陳列レイアウト</a:t>
            </a:r>
            <a:endParaRPr lang="en-US" altLang="ja-JP" sz="1600" b="1" dirty="0">
              <a:solidFill>
                <a:schemeClr val="bg1"/>
              </a:solidFill>
              <a:latin typeface="小塚ゴシック Pro B" pitchFamily="34" charset="-128"/>
              <a:ea typeface="小塚ゴシック Pro B" pitchFamily="34" charset="-128"/>
            </a:endParaRPr>
          </a:p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改良）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2947769" y="4166568"/>
            <a:ext cx="19430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accent5">
                    <a:lumMod val="75000"/>
                  </a:schemeClr>
                </a:solidFill>
                <a:latin typeface="小塚ゴシック Pro B" pitchFamily="34" charset="-128"/>
                <a:ea typeface="小塚ゴシック Pro B" pitchFamily="34" charset="-128"/>
              </a:rPr>
              <a:t>商品パッケージの改良・新商品開発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1379545" y="5404896"/>
            <a:ext cx="3161443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b="1" dirty="0">
                <a:latin typeface="小塚ゴシック Pro B" pitchFamily="34" charset="-128"/>
                <a:ea typeface="小塚ゴシック Pro B" pitchFamily="34" charset="-128"/>
              </a:rPr>
              <a:t>2023 </a:t>
            </a:r>
            <a:r>
              <a:rPr lang="ja-JP" altLang="en-US" sz="2400" b="1" dirty="0">
                <a:latin typeface="小塚ゴシック Pro B" pitchFamily="34" charset="-128"/>
                <a:ea typeface="小塚ゴシック Pro B" pitchFamily="34" charset="-128"/>
              </a:rPr>
              <a:t>年</a:t>
            </a:r>
            <a:r>
              <a:rPr lang="en-US" altLang="ja-JP" sz="2400" b="1" dirty="0">
                <a:latin typeface="小塚ゴシック Pro B" pitchFamily="34" charset="-128"/>
                <a:ea typeface="小塚ゴシック Pro B" pitchFamily="34" charset="-128"/>
              </a:rPr>
              <a:t>7 </a:t>
            </a:r>
            <a:r>
              <a:rPr lang="ja-JP" altLang="en-US" sz="2400" b="1" dirty="0">
                <a:latin typeface="小塚ゴシック Pro B" pitchFamily="34" charset="-128"/>
                <a:ea typeface="小塚ゴシック Pro B" pitchFamily="34" charset="-128"/>
              </a:rPr>
              <a:t>月</a:t>
            </a:r>
            <a:r>
              <a:rPr lang="en-US" altLang="ja-JP" sz="2400" b="1" dirty="0">
                <a:latin typeface="小塚ゴシック Pro B" pitchFamily="34" charset="-128"/>
                <a:ea typeface="小塚ゴシック Pro B" pitchFamily="34" charset="-128"/>
              </a:rPr>
              <a:t>26</a:t>
            </a:r>
            <a:r>
              <a:rPr lang="ja-JP" altLang="en-US" sz="2400" b="1" dirty="0">
                <a:latin typeface="小塚ゴシック Pro B" pitchFamily="34" charset="-128"/>
                <a:ea typeface="小塚ゴシック Pro B" pitchFamily="34" charset="-128"/>
              </a:rPr>
              <a:t>日</a:t>
            </a:r>
            <a:r>
              <a:rPr lang="en-US" altLang="ja-JP" sz="2400" b="1" dirty="0">
                <a:latin typeface="小塚ゴシック Pro B" pitchFamily="34" charset="-128"/>
                <a:ea typeface="小塚ゴシック Pro B" pitchFamily="34" charset="-128"/>
              </a:rPr>
              <a:t>(</a:t>
            </a:r>
            <a:r>
              <a:rPr lang="ja-JP" altLang="en-US" sz="2400" b="1" dirty="0">
                <a:latin typeface="小塚ゴシック Pro B" pitchFamily="34" charset="-128"/>
                <a:ea typeface="小塚ゴシック Pro B" pitchFamily="34" charset="-128"/>
              </a:rPr>
              <a:t>水</a:t>
            </a:r>
            <a:r>
              <a:rPr lang="en-US" altLang="ja-JP" sz="2400" b="1" dirty="0">
                <a:latin typeface="小塚ゴシック Pro B" pitchFamily="34" charset="-128"/>
                <a:ea typeface="小塚ゴシック Pro B" pitchFamily="34" charset="-128"/>
              </a:rPr>
              <a:t>)</a:t>
            </a:r>
            <a:r>
              <a:rPr lang="ja-JP" altLang="en-US" sz="2400" b="1" dirty="0">
                <a:latin typeface="小塚ゴシック Pro B" pitchFamily="34" charset="-128"/>
                <a:ea typeface="小塚ゴシック Pro B" pitchFamily="34" charset="-128"/>
              </a:rPr>
              <a:t> </a:t>
            </a:r>
            <a:endParaRPr lang="en-US" altLang="ja-JP" sz="2400" b="1" dirty="0">
              <a:latin typeface="小塚ゴシック Pro B" pitchFamily="34" charset="-128"/>
              <a:ea typeface="小塚ゴシック Pro B" pitchFamily="34" charset="-128"/>
            </a:endParaRPr>
          </a:p>
          <a:p>
            <a:r>
              <a:rPr lang="ja-JP" altLang="en-US" sz="1400" b="1" dirty="0">
                <a:latin typeface="小塚ゴシック Pro B" pitchFamily="34" charset="-128"/>
                <a:ea typeface="小塚ゴシック Pro B" pitchFamily="34" charset="-128"/>
              </a:rPr>
              <a:t>午後７時～９時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1292793" y="6051556"/>
            <a:ext cx="26468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>
                <a:latin typeface="小塚ゴシック Pro B" pitchFamily="34" charset="-128"/>
                <a:ea typeface="小塚ゴシック Pro B" pitchFamily="34" charset="-128"/>
              </a:rPr>
              <a:t>三豊市商工会本所</a:t>
            </a:r>
            <a:endParaRPr lang="en-US" altLang="ja-JP" sz="2400" b="1" dirty="0">
              <a:latin typeface="小塚ゴシック Pro B" pitchFamily="34" charset="-128"/>
              <a:ea typeface="小塚ゴシック Pro B" pitchFamily="34" charset="-128"/>
            </a:endParaRPr>
          </a:p>
          <a:p>
            <a:r>
              <a:rPr lang="ja-JP" altLang="en-US" sz="2400" b="1" dirty="0">
                <a:latin typeface="小塚ゴシック Pro B" pitchFamily="34" charset="-128"/>
                <a:ea typeface="小塚ゴシック Pro B" pitchFamily="34" charset="-128"/>
              </a:rPr>
              <a:t>（インパルみの）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1389843" y="6754361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>
                <a:latin typeface="小塚ゴシック Pro B" pitchFamily="34" charset="-128"/>
                <a:ea typeface="小塚ゴシック Pro B" pitchFamily="34" charset="-128"/>
              </a:rPr>
              <a:t>三豊市商工会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1999522" y="9065094"/>
            <a:ext cx="383959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>
                <a:solidFill>
                  <a:schemeClr val="accent5">
                    <a:lumMod val="50000"/>
                  </a:schemeClr>
                </a:solidFill>
              </a:rPr>
              <a:t>参加をご希望の方は下記よりお申込みください。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3827511" y="9471161"/>
            <a:ext cx="37308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>
                <a:solidFill>
                  <a:schemeClr val="bg1"/>
                </a:solidFill>
                <a:latin typeface="小塚ゴシック Pro H" pitchFamily="34" charset="-128"/>
                <a:ea typeface="小塚ゴシック Pro H" pitchFamily="34" charset="-128"/>
              </a:rPr>
              <a:t>https://shokokai-mitoyo.jp</a:t>
            </a:r>
            <a:endParaRPr lang="ja-JP" altLang="en-US" sz="2000" b="1" dirty="0">
              <a:solidFill>
                <a:schemeClr val="bg1"/>
              </a:solidFill>
              <a:latin typeface="小塚ゴシック Pro H" pitchFamily="34" charset="-128"/>
              <a:ea typeface="小塚ゴシック Pro H" pitchFamily="34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2033735" y="9933998"/>
            <a:ext cx="38101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※</a:t>
            </a:r>
            <a:r>
              <a:rPr lang="ja-JP" altLang="en-US" sz="12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お電話の受付は平日の８</a:t>
            </a:r>
            <a:r>
              <a:rPr lang="en-US" altLang="ja-JP" sz="12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:30</a:t>
            </a:r>
            <a:r>
              <a:rPr lang="ja-JP" altLang="en-US" sz="12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～</a:t>
            </a:r>
            <a:r>
              <a:rPr lang="en-US" altLang="ja-JP" sz="12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17:15</a:t>
            </a:r>
            <a:r>
              <a:rPr lang="ja-JP" altLang="en-US" sz="12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になります。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86746" y="10262706"/>
            <a:ext cx="35702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問合せ先：三豊市商工会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641560" y="5429328"/>
            <a:ext cx="697627" cy="40100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日時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642286" y="6189250"/>
            <a:ext cx="697628" cy="40100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会場</a:t>
            </a:r>
          </a:p>
        </p:txBody>
      </p:sp>
      <p:sp>
        <p:nvSpPr>
          <p:cNvPr id="40" name="正方形/長方形 39"/>
          <p:cNvSpPr/>
          <p:nvPr/>
        </p:nvSpPr>
        <p:spPr>
          <a:xfrm>
            <a:off x="642286" y="6760522"/>
            <a:ext cx="697628" cy="40100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主催</a:t>
            </a:r>
          </a:p>
        </p:txBody>
      </p:sp>
      <p:pic>
        <p:nvPicPr>
          <p:cNvPr id="1026" name="Picture 2" descr="C:\Users\TSUKAMOTO\Desktop\アスクル\セミナー\枠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355" y="7235546"/>
            <a:ext cx="6538912" cy="154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正方形/長方形 31"/>
          <p:cNvSpPr/>
          <p:nvPr/>
        </p:nvSpPr>
        <p:spPr>
          <a:xfrm>
            <a:off x="591261" y="7472941"/>
            <a:ext cx="965458" cy="40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>
                <a:latin typeface="小塚ゴシック Pro B" pitchFamily="34" charset="-128"/>
                <a:ea typeface="小塚ゴシック Pro B" pitchFamily="34" charset="-128"/>
              </a:rPr>
              <a:t>第</a:t>
            </a:r>
            <a:r>
              <a:rPr lang="en-US" altLang="ja-JP" sz="2000" b="1" dirty="0">
                <a:latin typeface="小塚ゴシック Pro B" pitchFamily="34" charset="-128"/>
                <a:ea typeface="小塚ゴシック Pro B" pitchFamily="34" charset="-128"/>
              </a:rPr>
              <a:t>1</a:t>
            </a:r>
            <a:r>
              <a:rPr lang="ja-JP" altLang="en-US" sz="2000" b="1" dirty="0">
                <a:latin typeface="小塚ゴシック Pro B" pitchFamily="34" charset="-128"/>
                <a:ea typeface="小塚ゴシック Pro B" pitchFamily="34" charset="-128"/>
              </a:rPr>
              <a:t>部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591261" y="8225808"/>
            <a:ext cx="965458" cy="40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b="1" dirty="0">
                <a:latin typeface="小塚ゴシック Pro B" pitchFamily="34" charset="-128"/>
                <a:ea typeface="小塚ゴシック Pro B" pitchFamily="34" charset="-128"/>
              </a:rPr>
              <a:t>第</a:t>
            </a:r>
            <a:r>
              <a:rPr lang="en-US" altLang="ja-JP" b="1" dirty="0">
                <a:latin typeface="小塚ゴシック Pro B" pitchFamily="34" charset="-128"/>
                <a:ea typeface="小塚ゴシック Pro B" pitchFamily="34" charset="-128"/>
              </a:rPr>
              <a:t>2</a:t>
            </a:r>
            <a:r>
              <a:rPr lang="ja-JP" altLang="en-US" b="1" dirty="0">
                <a:latin typeface="小塚ゴシック Pro B" pitchFamily="34" charset="-128"/>
                <a:ea typeface="小塚ゴシック Pro B" pitchFamily="34" charset="-128"/>
              </a:rPr>
              <a:t>部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1462123" y="7351267"/>
            <a:ext cx="4067449" cy="40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小塚ゴシック Pro B" pitchFamily="34" charset="-128"/>
                <a:ea typeface="小塚ゴシック Pro B" pitchFamily="34" charset="-128"/>
              </a:rPr>
              <a:t>事業計画の策定方法について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1462123" y="7670248"/>
            <a:ext cx="19062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800" b="1" dirty="0">
                <a:latin typeface="小塚ゴシック Pr6N B" pitchFamily="34" charset="-128"/>
                <a:ea typeface="小塚ゴシック Pr6N B" pitchFamily="34" charset="-128"/>
              </a:rPr>
              <a:t>19</a:t>
            </a:r>
            <a:r>
              <a:rPr lang="zh-TW" altLang="en-US" sz="1800" b="1" dirty="0">
                <a:latin typeface="小塚ゴシック Pr6N B" pitchFamily="34" charset="-128"/>
                <a:ea typeface="小塚ゴシック Pr6N B" pitchFamily="34" charset="-128"/>
              </a:rPr>
              <a:t>時～</a:t>
            </a:r>
            <a:r>
              <a:rPr lang="en-US" altLang="ja-JP" sz="1800" b="1" dirty="0">
                <a:latin typeface="小塚ゴシック Pr6N B" pitchFamily="34" charset="-128"/>
                <a:ea typeface="小塚ゴシック Pr6N B" pitchFamily="34" charset="-128"/>
              </a:rPr>
              <a:t>21</a:t>
            </a:r>
            <a:r>
              <a:rPr lang="zh-TW" altLang="en-US" sz="1800" b="1" dirty="0">
                <a:latin typeface="小塚ゴシック Pr6N B" pitchFamily="34" charset="-128"/>
                <a:ea typeface="小塚ゴシック Pr6N B" pitchFamily="34" charset="-128"/>
              </a:rPr>
              <a:t>時</a:t>
            </a:r>
            <a:r>
              <a:rPr lang="en-US" altLang="ja-JP" sz="1800" b="1" dirty="0">
                <a:latin typeface="小塚ゴシック Pr6N B" pitchFamily="34" charset="-128"/>
                <a:ea typeface="小塚ゴシック Pr6N B" pitchFamily="34" charset="-128"/>
              </a:rPr>
              <a:t>00</a:t>
            </a:r>
            <a:r>
              <a:rPr lang="zh-TW" altLang="en-US" sz="1800" b="1" dirty="0">
                <a:latin typeface="小塚ゴシック Pr6N B" pitchFamily="34" charset="-128"/>
                <a:ea typeface="小塚ゴシック Pr6N B" pitchFamily="34" charset="-128"/>
              </a:rPr>
              <a:t>分</a:t>
            </a:r>
            <a:endParaRPr lang="ja-JP" altLang="en-US" sz="1800" b="1" dirty="0">
              <a:latin typeface="小塚ゴシック Pr6N B" pitchFamily="34" charset="-128"/>
              <a:ea typeface="小塚ゴシック Pr6N B" pitchFamily="34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424072" y="5502544"/>
            <a:ext cx="466794" cy="26161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小塚ゴシック Pr6N B" pitchFamily="34" charset="-128"/>
                <a:ea typeface="小塚ゴシック Pr6N B" pitchFamily="34" charset="-128"/>
              </a:rPr>
              <a:t>講師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4929366" y="5471598"/>
            <a:ext cx="24384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800" b="1" dirty="0">
                <a:latin typeface="小塚ゴシック Pro B" pitchFamily="34" charset="-128"/>
                <a:ea typeface="小塚ゴシック Pro B" pitchFamily="34" charset="-128"/>
              </a:rPr>
              <a:t>高橋国男氏</a:t>
            </a:r>
            <a:r>
              <a:rPr lang="en-US" altLang="ja-JP" sz="1100" b="1" dirty="0">
                <a:latin typeface="小塚ゴシック Pro B" pitchFamily="34" charset="-128"/>
                <a:ea typeface="小塚ゴシック Pro B" pitchFamily="34" charset="-128"/>
              </a:rPr>
              <a:t>(</a:t>
            </a:r>
            <a:r>
              <a:rPr lang="ja-JP" altLang="en-US" sz="1100" b="1" dirty="0">
                <a:latin typeface="小塚ゴシック Pro B" pitchFamily="34" charset="-128"/>
                <a:ea typeface="小塚ゴシック Pro B" pitchFamily="34" charset="-128"/>
              </a:rPr>
              <a:t>中小企業診断士</a:t>
            </a:r>
            <a:r>
              <a:rPr lang="en-US" altLang="ja-JP" sz="1100" b="1" dirty="0">
                <a:latin typeface="小塚ゴシック Pro B" pitchFamily="34" charset="-128"/>
                <a:ea typeface="小塚ゴシック Pro B" pitchFamily="34" charset="-128"/>
              </a:rPr>
              <a:t>)</a:t>
            </a:r>
            <a:endParaRPr lang="ja-JP" altLang="en-US" sz="1100" b="1" dirty="0"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1493654" y="8085981"/>
            <a:ext cx="5244029" cy="40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小塚ゴシック Pro B" pitchFamily="34" charset="-128"/>
                <a:ea typeface="小塚ゴシック Pro B" pitchFamily="34" charset="-128"/>
              </a:rPr>
              <a:t>個別相談会（希望者のみ）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1487603" y="8454742"/>
            <a:ext cx="5590955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b="1" dirty="0">
                <a:latin typeface="小塚ゴシック Pro B" pitchFamily="34" charset="-128"/>
                <a:ea typeface="小塚ゴシック Pro B" pitchFamily="34" charset="-128"/>
              </a:rPr>
              <a:t>個別相談は後日、経営指導員が希望者ごとに対応いたします。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340123" y="9444230"/>
            <a:ext cx="77777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ja-JP" sz="2400" b="1" dirty="0">
                <a:solidFill>
                  <a:schemeClr val="accent5">
                    <a:lumMod val="50000"/>
                  </a:schemeClr>
                </a:solidFill>
                <a:latin typeface="小塚ゴシック Pro B" pitchFamily="34" charset="-128"/>
                <a:ea typeface="小塚ゴシック Pro B" pitchFamily="34" charset="-128"/>
              </a:rPr>
              <a:t>TEL</a:t>
            </a:r>
            <a:endParaRPr lang="ja-JP" altLang="en-US" sz="2400" b="1" dirty="0">
              <a:solidFill>
                <a:schemeClr val="accent5">
                  <a:lumMod val="50000"/>
                </a:schemeClr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233262" y="9450795"/>
            <a:ext cx="25442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b="1" dirty="0">
                <a:solidFill>
                  <a:schemeClr val="bg1"/>
                </a:solidFill>
                <a:latin typeface="小塚ゴシック Pro H" pitchFamily="34" charset="-128"/>
                <a:ea typeface="小塚ゴシック Pro H" pitchFamily="34" charset="-128"/>
              </a:rPr>
              <a:t>0875-72-3123</a:t>
            </a:r>
            <a:endParaRPr lang="ja-JP" altLang="en-US" sz="2800" b="1" dirty="0">
              <a:solidFill>
                <a:schemeClr val="bg1"/>
              </a:solidFill>
              <a:latin typeface="小塚ゴシック Pro H" pitchFamily="34" charset="-128"/>
              <a:ea typeface="小塚ゴシック Pro H" pitchFamily="34" charset="-128"/>
            </a:endParaRPr>
          </a:p>
        </p:txBody>
      </p:sp>
      <p:pic>
        <p:nvPicPr>
          <p:cNvPr id="18" name="Picture 2" descr="C:\Users\TSUKAMOTO\Desktop\アスクル\セミナー\赤丸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5453" y="381269"/>
            <a:ext cx="1621613" cy="162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正方形/長方形 23"/>
          <p:cNvSpPr/>
          <p:nvPr/>
        </p:nvSpPr>
        <p:spPr>
          <a:xfrm>
            <a:off x="5951429" y="872494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800" b="1" dirty="0">
                <a:solidFill>
                  <a:schemeClr val="bg1"/>
                </a:solidFill>
                <a:latin typeface="小塚ゴシック Pro H" pitchFamily="34" charset="-128"/>
                <a:ea typeface="小塚ゴシック Pro H" pitchFamily="34" charset="-128"/>
              </a:rPr>
              <a:t>持続化補助金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6198553" y="575128"/>
            <a:ext cx="9316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9/7</a:t>
            </a:r>
            <a:r>
              <a:rPr lang="ja-JP" altLang="en-US" sz="16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期限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6064683" y="1175988"/>
            <a:ext cx="14267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通常枠</a:t>
            </a:r>
            <a:r>
              <a:rPr lang="en-US" altLang="ja-JP" sz="12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50</a:t>
            </a:r>
            <a:r>
              <a:rPr lang="ja-JP" altLang="en-US" sz="12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万、創業枠</a:t>
            </a:r>
            <a:r>
              <a:rPr lang="en-US" altLang="ja-JP" sz="12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200</a:t>
            </a:r>
            <a:r>
              <a:rPr lang="ja-JP" altLang="en-US" sz="12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万、賃金引当枠</a:t>
            </a:r>
            <a:r>
              <a:rPr lang="en-US" altLang="ja-JP" sz="12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200</a:t>
            </a:r>
            <a:r>
              <a:rPr lang="ja-JP" altLang="en-US" sz="12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万他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1898C192-332E-4728-A852-4EA9B599D738}"/>
              </a:ext>
            </a:extLst>
          </p:cNvPr>
          <p:cNvSpPr/>
          <p:nvPr/>
        </p:nvSpPr>
        <p:spPr>
          <a:xfrm>
            <a:off x="3672621" y="10280433"/>
            <a:ext cx="42378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指導課　豊坂</a:t>
            </a:r>
            <a:r>
              <a:rPr lang="en-US" altLang="ja-JP" sz="16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080</a:t>
            </a:r>
            <a:r>
              <a:rPr lang="ja-JP" altLang="en-US" sz="16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⁻</a:t>
            </a:r>
            <a:r>
              <a:rPr lang="en-US" altLang="ja-JP" sz="16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3164</a:t>
            </a:r>
            <a:r>
              <a:rPr lang="ja-JP" altLang="en-US" sz="16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⁻</a:t>
            </a:r>
            <a:r>
              <a:rPr lang="en-US" altLang="ja-JP" sz="16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2689</a:t>
            </a:r>
          </a:p>
          <a:p>
            <a:r>
              <a:rPr lang="en-US" altLang="ja-JP" sz="16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k-toyosaka@shokokai-kagawa.or.jp</a:t>
            </a:r>
            <a:endParaRPr lang="ja-JP" altLang="en-US" sz="1600" b="1" dirty="0">
              <a:solidFill>
                <a:schemeClr val="bg1"/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pic>
        <p:nvPicPr>
          <p:cNvPr id="15" name="図 14" descr="スーツを着た男性&#10;&#10;自動的に生成された説明">
            <a:extLst>
              <a:ext uri="{FF2B5EF4-FFF2-40B4-BE49-F238E27FC236}">
                <a16:creationId xmlns:a16="http://schemas.microsoft.com/office/drawing/2014/main" id="{DE0237B6-8E1A-4F46-8845-CEACB314DEA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072" y="5893796"/>
            <a:ext cx="1643892" cy="1220076"/>
          </a:xfrm>
          <a:prstGeom prst="rect">
            <a:avLst/>
          </a:prstGeom>
        </p:spPr>
      </p:pic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2F8128CE-967D-4DED-80AD-D1D70F22961E}"/>
              </a:ext>
            </a:extLst>
          </p:cNvPr>
          <p:cNvSpPr txBox="1"/>
          <p:nvPr/>
        </p:nvSpPr>
        <p:spPr>
          <a:xfrm>
            <a:off x="6067964" y="5792940"/>
            <a:ext cx="164389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sz="1200" b="0" i="0" dirty="0">
                <a:solidFill>
                  <a:srgbClr val="000000"/>
                </a:solidFill>
                <a:effectLst/>
                <a:latin typeface="游ゴシック体"/>
              </a:rPr>
              <a:t>得意な業種</a:t>
            </a:r>
          </a:p>
          <a:p>
            <a:pPr algn="l" fontAlgn="base"/>
            <a:r>
              <a:rPr lang="ja-JP" altLang="en-US" sz="1200" b="0" i="0" dirty="0">
                <a:solidFill>
                  <a:srgbClr val="000000"/>
                </a:solidFill>
                <a:effectLst/>
                <a:latin typeface="游ゴシック体"/>
              </a:rPr>
              <a:t>小売業</a:t>
            </a:r>
            <a:r>
              <a:rPr lang="en-US" altLang="ja-JP" sz="1200" b="0" i="0" dirty="0">
                <a:solidFill>
                  <a:srgbClr val="000000"/>
                </a:solidFill>
                <a:effectLst/>
                <a:latin typeface="游ゴシック体"/>
              </a:rPr>
              <a:t>, </a:t>
            </a:r>
            <a:r>
              <a:rPr lang="ja-JP" altLang="en-US" sz="1200" b="0" i="0" dirty="0">
                <a:solidFill>
                  <a:srgbClr val="000000"/>
                </a:solidFill>
                <a:effectLst/>
                <a:latin typeface="游ゴシック体"/>
              </a:rPr>
              <a:t>サービス業</a:t>
            </a:r>
            <a:r>
              <a:rPr lang="en-US" altLang="ja-JP" sz="1200" b="0" i="0" dirty="0">
                <a:solidFill>
                  <a:srgbClr val="000000"/>
                </a:solidFill>
                <a:effectLst/>
                <a:latin typeface="游ゴシック体"/>
              </a:rPr>
              <a:t>, </a:t>
            </a:r>
            <a:r>
              <a:rPr lang="ja-JP" altLang="en-US" sz="1200" b="0" i="0" dirty="0">
                <a:solidFill>
                  <a:srgbClr val="000000"/>
                </a:solidFill>
                <a:effectLst/>
                <a:latin typeface="游ゴシック体"/>
              </a:rPr>
              <a:t>飲食業</a:t>
            </a:r>
          </a:p>
          <a:p>
            <a:pPr algn="l" fontAlgn="base"/>
            <a:r>
              <a:rPr lang="ja-JP" altLang="en-US" sz="1200" b="0" i="0" dirty="0">
                <a:solidFill>
                  <a:srgbClr val="000000"/>
                </a:solidFill>
                <a:effectLst/>
                <a:latin typeface="游ゴシック体"/>
              </a:rPr>
              <a:t>得意な業務テーマ</a:t>
            </a:r>
          </a:p>
          <a:p>
            <a:pPr algn="l" fontAlgn="base"/>
            <a:r>
              <a:rPr lang="ja-JP" altLang="en-US" sz="1200" b="0" i="0" dirty="0">
                <a:solidFill>
                  <a:srgbClr val="000000"/>
                </a:solidFill>
                <a:effectLst/>
                <a:latin typeface="游ゴシック体"/>
              </a:rPr>
              <a:t>経営計画作成</a:t>
            </a:r>
            <a:r>
              <a:rPr lang="en-US" altLang="ja-JP" sz="1200" b="0" i="0" dirty="0">
                <a:solidFill>
                  <a:srgbClr val="000000"/>
                </a:solidFill>
                <a:effectLst/>
                <a:latin typeface="游ゴシック体"/>
              </a:rPr>
              <a:t>,</a:t>
            </a:r>
            <a:r>
              <a:rPr lang="ja-JP" altLang="en-US" sz="1200" b="0" i="0" dirty="0">
                <a:solidFill>
                  <a:srgbClr val="000000"/>
                </a:solidFill>
                <a:effectLst/>
                <a:latin typeface="游ゴシック体"/>
              </a:rPr>
              <a:t>収益改善</a:t>
            </a:r>
            <a:r>
              <a:rPr lang="en-US" altLang="ja-JP" sz="1200" b="0" i="0" dirty="0">
                <a:solidFill>
                  <a:srgbClr val="000000"/>
                </a:solidFill>
                <a:effectLst/>
                <a:latin typeface="游ゴシック体"/>
              </a:rPr>
              <a:t>,</a:t>
            </a:r>
            <a:r>
              <a:rPr lang="ja-JP" altLang="en-US" sz="1200" b="0" i="0" dirty="0">
                <a:solidFill>
                  <a:srgbClr val="000000"/>
                </a:solidFill>
                <a:effectLst/>
                <a:latin typeface="游ゴシック体"/>
              </a:rPr>
              <a:t>新規事業開発</a:t>
            </a:r>
          </a:p>
          <a:p>
            <a:pPr algn="l" fontAlgn="base"/>
            <a:r>
              <a:rPr lang="ja-JP" altLang="en-US" sz="1200" b="0" i="0" dirty="0">
                <a:solidFill>
                  <a:srgbClr val="000000"/>
                </a:solidFill>
                <a:effectLst/>
                <a:latin typeface="游ゴシック体"/>
              </a:rPr>
              <a:t>所属先：ユーアイ経営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B128075-5FBA-4DB1-B8CD-525F4C49CA89}"/>
              </a:ext>
            </a:extLst>
          </p:cNvPr>
          <p:cNvSpPr txBox="1"/>
          <p:nvPr/>
        </p:nvSpPr>
        <p:spPr>
          <a:xfrm>
            <a:off x="4184168" y="4123008"/>
            <a:ext cx="397523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ネット販売</a:t>
            </a:r>
            <a:endParaRPr lang="en-US" altLang="ja-JP" sz="1600" b="1" dirty="0">
              <a:solidFill>
                <a:schemeClr val="bg1"/>
              </a:solidFill>
              <a:latin typeface="小塚ゴシック Pro B" pitchFamily="34" charset="-128"/>
              <a:ea typeface="小塚ゴシック Pro B" pitchFamily="34" charset="-128"/>
            </a:endParaRPr>
          </a:p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システムの構築など</a:t>
            </a:r>
          </a:p>
        </p:txBody>
      </p:sp>
    </p:spTree>
    <p:extLst>
      <p:ext uri="{BB962C8B-B14F-4D97-AF65-F5344CB8AC3E}">
        <p14:creationId xmlns:p14="http://schemas.microsoft.com/office/powerpoint/2010/main" val="3210186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2089380"/>
      </p:ext>
    </p:extLst>
  </p:cSld>
  <p:clrMapOvr>
    <a:masterClrMapping/>
  </p:clrMapOvr>
</p:sld>
</file>

<file path=ppt/theme/theme1.xml><?xml version="1.0" encoding="utf-8"?>
<a:theme xmlns:a="http://schemas.openxmlformats.org/drawingml/2006/main" name="11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D14BBAA0-EBDA-4F80-B5E5-6A060B58EB30}" vid="{E91C9F3B-FA2D-4D28-9E30-9B6A997020B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acfd91-5be2-4a31-9e63-68c4da0ac63a" xsi:nil="true"/>
    <lcf76f155ced4ddcb4097134ff3c332f xmlns="5c66a77d-30fb-4e80-abae-f790bf238471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0E6730C0115F441B959D2AF6F17944F" ma:contentTypeVersion="14" ma:contentTypeDescription="新しいドキュメントを作成します。" ma:contentTypeScope="" ma:versionID="79b2a4b79fdf2e018596108a4045d2a6">
  <xsd:schema xmlns:xsd="http://www.w3.org/2001/XMLSchema" xmlns:xs="http://www.w3.org/2001/XMLSchema" xmlns:p="http://schemas.microsoft.com/office/2006/metadata/properties" xmlns:ns2="5c66a77d-30fb-4e80-abae-f790bf238471" xmlns:ns3="42acfd91-5be2-4a31-9e63-68c4da0ac63a" targetNamespace="http://schemas.microsoft.com/office/2006/metadata/properties" ma:root="true" ma:fieldsID="a1dd3d490bcecf4ec395703c07704db3" ns2:_="" ns3:_="">
    <xsd:import namespace="5c66a77d-30fb-4e80-abae-f790bf238471"/>
    <xsd:import namespace="42acfd91-5be2-4a31-9e63-68c4da0ac6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66a77d-30fb-4e80-abae-f790bf2384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d58583ce-7004-4f42-9e60-ee04cf8001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acfd91-5be2-4a31-9e63-68c4da0ac63a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797e5fba-ec9d-472c-a4ed-c762dabf6f98}" ma:internalName="TaxCatchAll" ma:showField="CatchAllData" ma:web="42acfd91-5be2-4a31-9e63-68c4da0ac6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DF50B7-3B65-4911-B6ED-4AB8E29FECC2}">
  <ds:schemaRefs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42acfd91-5be2-4a31-9e63-68c4da0ac63a"/>
    <ds:schemaRef ds:uri="5c66a77d-30fb-4e80-abae-f790bf238471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E710661-29E9-4498-9F2D-20FFF894B3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66a77d-30fb-4e80-abae-f790bf238471"/>
    <ds:schemaRef ds:uri="42acfd91-5be2-4a31-9e63-68c4da0ac6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D914C1A-1221-42E6-8B32-06BFE5D3C5C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11</Template>
  <TotalTime>0</TotalTime>
  <Words>226</Words>
  <Application>Microsoft Office PowerPoint</Application>
  <PresentationFormat>ユーザー設定</PresentationFormat>
  <Paragraphs>50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小塚ゴシック Pr6N B</vt:lpstr>
      <vt:lpstr>小塚ゴシック Pro B</vt:lpstr>
      <vt:lpstr>小塚ゴシック Pro H</vt:lpstr>
      <vt:lpstr>游ゴシック体</vt:lpstr>
      <vt:lpstr>Arial</vt:lpstr>
      <vt:lpstr>Calibri</vt:lpstr>
      <vt:lpstr>Calibri Light</vt:lpstr>
      <vt:lpstr>11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2013-07-04T11:22:33Z</dcterms:created>
  <dcterms:modified xsi:type="dcterms:W3CDTF">2023-06-22T05:18:29Z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0x010100B0E6730C0115F441B959D2AF6F17944F</vt:lpwstr>
  </property>
  <property fmtid="{D5CDD505-2E9C-101B-9397-08002B2CF9AE}" pid="3" name="MediaServiceImageTags">
    <vt:lpwstr/>
  </property>
</Properties>
</file>